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4" r:id="rId17"/>
    <p:sldId id="269" r:id="rId18"/>
    <p:sldId id="273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6600CC"/>
    <a:srgbClr val="009900"/>
    <a:srgbClr val="FF3300"/>
    <a:srgbClr val="33CC33"/>
    <a:srgbClr val="997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70" autoAdjust="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765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4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179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958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64064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14989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7657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06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81288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21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4E69898-41AB-4BF0-A43F-56C6E483601B}" type="slidenum">
              <a:rPr lang="bg-BG" altLang="en-US" smtClean="0"/>
              <a:pPr/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048196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MCj01544340000[1]">
            <a:extLst>
              <a:ext uri="{FF2B5EF4-FFF2-40B4-BE49-F238E27FC236}">
                <a16:creationId xmlns:a16="http://schemas.microsoft.com/office/drawing/2014/main" id="{1B0320F5-300F-43AF-9425-EB5C62DF3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8913"/>
            <a:ext cx="6019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WordArt 5">
            <a:extLst>
              <a:ext uri="{FF2B5EF4-FFF2-40B4-BE49-F238E27FC236}">
                <a16:creationId xmlns:a16="http://schemas.microsoft.com/office/drawing/2014/main" id="{DFB7E5B4-AB5A-4CDA-A88D-7F67DEA8A31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0825" y="4221163"/>
            <a:ext cx="8569325" cy="194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27"/>
              </a:avLst>
            </a:prstTxWarp>
          </a:bodyPr>
          <a:lstStyle/>
          <a:p>
            <a:pPr algn="ctr"/>
            <a:r>
              <a:rPr lang="bg-BG" sz="4400" kern="10"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Monotype Corsiva" panose="03010101010201010101" pitchFamily="66" charset="0"/>
              </a:rPr>
              <a:t>Върви, народе, възродени!</a:t>
            </a:r>
            <a:endParaRPr lang="en-US" sz="4400" kern="10">
              <a:ln w="19050">
                <a:solidFill>
                  <a:srgbClr val="FF9900"/>
                </a:solidFill>
                <a:round/>
                <a:headEnd/>
                <a:tailEnd/>
              </a:ln>
              <a:solidFill>
                <a:srgbClr val="0033CC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6086" name="WordArt 6">
            <a:extLst>
              <a:ext uri="{FF2B5EF4-FFF2-40B4-BE49-F238E27FC236}">
                <a16:creationId xmlns:a16="http://schemas.microsoft.com/office/drawing/2014/main" id="{81580CC4-6279-4AC7-AEA6-9C5F0F6C019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39975" y="1989138"/>
            <a:ext cx="4608513" cy="148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9600" kern="10">
                <a:ln w="19050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0000CC"/>
                </a:solidFill>
                <a:latin typeface="Monotype Corsiva" panose="03010101010201010101" pitchFamily="66" charset="0"/>
              </a:rPr>
              <a:t>24 май</a:t>
            </a:r>
            <a:endParaRPr lang="en-US" sz="9600" kern="10">
              <a:ln w="19050">
                <a:solidFill>
                  <a:srgbClr val="FF9900"/>
                </a:solidFill>
                <a:round/>
                <a:headEnd/>
                <a:tailEnd/>
              </a:ln>
              <a:solidFill>
                <a:srgbClr val="0000CC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WordArt 4">
            <a:extLst>
              <a:ext uri="{FF2B5EF4-FFF2-40B4-BE49-F238E27FC236}">
                <a16:creationId xmlns:a16="http://schemas.microsoft.com/office/drawing/2014/main" id="{4DD89742-59DE-4D87-9787-FE140D75B4B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3850" y="763588"/>
            <a:ext cx="8424863" cy="5041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FFFF00"/>
                    </a:gs>
                  </a:gsLst>
                  <a:path path="rect">
                    <a:fillToRect r="100000" b="100000"/>
                  </a:path>
                </a:gradFill>
                <a:latin typeface="Monotype Corsiva" panose="03010101010201010101" pitchFamily="66" charset="0"/>
              </a:rPr>
              <a:t>Ден на българската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FFFF00"/>
                    </a:gs>
                  </a:gsLst>
                  <a:path path="rect">
                    <a:fillToRect r="100000" b="100000"/>
                  </a:path>
                </a:gradFill>
                <a:latin typeface="Monotype Corsiva" panose="03010101010201010101" pitchFamily="66" charset="0"/>
              </a:rPr>
              <a:t>просвета и култура и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rgbClr val="FFFF00"/>
                    </a:gs>
                  </a:gsLst>
                  <a:path path="rect">
                    <a:fillToRect r="100000" b="100000"/>
                  </a:path>
                </a:gradFill>
                <a:latin typeface="Monotype Corsiva" panose="03010101010201010101" pitchFamily="66" charset="0"/>
              </a:rPr>
              <a:t>на славянската писменост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00"/>
                  </a:gs>
                  <a:gs pos="100000">
                    <a:srgbClr val="FFFF00"/>
                  </a:gs>
                </a:gsLst>
                <a:path path="rect">
                  <a:fillToRect r="100000" b="100000"/>
                </a:path>
              </a:gra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svirmet">
            <a:extLst>
              <a:ext uri="{FF2B5EF4-FFF2-40B4-BE49-F238E27FC236}">
                <a16:creationId xmlns:a16="http://schemas.microsoft.com/office/drawing/2014/main" id="{013B73EB-3CA8-40BD-A23F-F9E3EB492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785813"/>
            <a:ext cx="3629025" cy="5184775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1" name="Rectangle 7">
            <a:extLst>
              <a:ext uri="{FF2B5EF4-FFF2-40B4-BE49-F238E27FC236}">
                <a16:creationId xmlns:a16="http://schemas.microsoft.com/office/drawing/2014/main" id="{0E964B70-B25E-4800-BCA8-A869B9528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188" y="1857375"/>
            <a:ext cx="38877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bg-BG" altLang="en-US" sz="2400"/>
              <a:t>Двамата солунски братя Кирил и Методий, създатели и разпространители на първата славянска азбука.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>
            <a:extLst>
              <a:ext uri="{FF2B5EF4-FFF2-40B4-BE49-F238E27FC236}">
                <a16:creationId xmlns:a16="http://schemas.microsoft.com/office/drawing/2014/main" id="{9164D0C6-29A7-4AA6-8BB6-B24D76936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75" y="1500188"/>
            <a:ext cx="322262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bg-BG" altLang="en-US" sz="2400"/>
              <a:t>Братята са родени</a:t>
            </a:r>
          </a:p>
          <a:p>
            <a:pPr algn="ctr" eaLnBrk="1" hangingPunct="1"/>
            <a:r>
              <a:rPr lang="bg-BG" altLang="en-US" sz="2400"/>
              <a:t>в Солун, Византия през 9 век в деветчленното семейство на високопоставения военен управител Лъв и жена му Мария. </a:t>
            </a:r>
          </a:p>
          <a:p>
            <a:pPr eaLnBrk="1" hangingPunct="1">
              <a:spcBef>
                <a:spcPct val="50000"/>
              </a:spcBef>
            </a:pPr>
            <a:endParaRPr lang="bg-BG" altLang="en-US" sz="2400">
              <a:latin typeface="Arial" panose="020B0604020202020204" pitchFamily="34" charset="0"/>
            </a:endParaRPr>
          </a:p>
        </p:txBody>
      </p:sp>
      <p:pic>
        <p:nvPicPr>
          <p:cNvPr id="53253" name="Picture 5" descr="Картинка:Stanislav Dospavski - Saints Cyril and Methodius.png">
            <a:extLst>
              <a:ext uri="{FF2B5EF4-FFF2-40B4-BE49-F238E27FC236}">
                <a16:creationId xmlns:a16="http://schemas.microsoft.com/office/drawing/2014/main" id="{3E6B5603-9595-409A-A834-658678AA3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642938"/>
            <a:ext cx="3309938" cy="5516562"/>
          </a:xfrm>
          <a:prstGeom prst="rect">
            <a:avLst/>
          </a:prstGeom>
          <a:noFill/>
          <a:ln w="762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 descr="40017_637">
            <a:extLst>
              <a:ext uri="{FF2B5EF4-FFF2-40B4-BE49-F238E27FC236}">
                <a16:creationId xmlns:a16="http://schemas.microsoft.com/office/drawing/2014/main" id="{C2CE7BC2-4694-4E2B-B9B0-67AC91BFB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571500"/>
            <a:ext cx="3957638" cy="5591175"/>
          </a:xfrm>
          <a:prstGeom prst="rect">
            <a:avLst/>
          </a:prstGeom>
          <a:solidFill>
            <a:srgbClr val="33CC33"/>
          </a:solidFill>
          <a:ln w="762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4278" name="Rectangle 6">
            <a:extLst>
              <a:ext uri="{FF2B5EF4-FFF2-40B4-BE49-F238E27FC236}">
                <a16:creationId xmlns:a16="http://schemas.microsoft.com/office/drawing/2014/main" id="{EEC1888B-3275-49D8-9932-531A962B4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214438"/>
            <a:ext cx="424815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bg-BG" altLang="en-US" sz="3000">
                <a:solidFill>
                  <a:srgbClr val="0033CC"/>
                </a:solidFill>
              </a:rPr>
              <a:t>Методий</a:t>
            </a:r>
            <a:r>
              <a:rPr lang="bg-BG" altLang="en-US" sz="3000"/>
              <a:t> е по-големият и е роден през 810 година.</a:t>
            </a:r>
          </a:p>
          <a:p>
            <a:pPr algn="ctr" eaLnBrk="1" hangingPunct="1"/>
            <a:endParaRPr lang="bg-BG" altLang="en-US" sz="3000"/>
          </a:p>
          <a:p>
            <a:pPr algn="ctr" eaLnBrk="1" hangingPunct="1"/>
            <a:r>
              <a:rPr lang="bg-BG" altLang="en-US" sz="3000">
                <a:solidFill>
                  <a:srgbClr val="0033CC"/>
                </a:solidFill>
              </a:rPr>
              <a:t>Константин</a:t>
            </a:r>
            <a:r>
              <a:rPr lang="bg-BG" altLang="en-US" sz="3000"/>
              <a:t> е роден през 827 година и към края на живота си приема името Кирил.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bg-BG" altLang="en-US" sz="30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4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4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4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14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4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4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42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WordArt 5">
            <a:extLst>
              <a:ext uri="{FF2B5EF4-FFF2-40B4-BE49-F238E27FC236}">
                <a16:creationId xmlns:a16="http://schemas.microsoft.com/office/drawing/2014/main" id="{D159ED88-482C-4B17-BC49-94F7AB15F60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92275" y="260350"/>
            <a:ext cx="5951538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Глаголица</a:t>
            </a:r>
            <a:endParaRPr lang="en-US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303" name="Picture 7" descr="glagolica">
            <a:extLst>
              <a:ext uri="{FF2B5EF4-FFF2-40B4-BE49-F238E27FC236}">
                <a16:creationId xmlns:a16="http://schemas.microsoft.com/office/drawing/2014/main" id="{06A9D2E3-E236-4F24-9319-971E33D5D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781300"/>
            <a:ext cx="5011738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Rectangle 8">
            <a:extLst>
              <a:ext uri="{FF2B5EF4-FFF2-40B4-BE49-F238E27FC236}">
                <a16:creationId xmlns:a16="http://schemas.microsoft.com/office/drawing/2014/main" id="{82BD749B-1B12-4B9C-89EE-061EDCB73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420938"/>
            <a:ext cx="224948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bg-BG" altLang="en-US" sz="2800"/>
              <a:t>През 855 година Кирил и Методий създават глаголицата - славянска азбука.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2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WordArt 4">
            <a:extLst>
              <a:ext uri="{FF2B5EF4-FFF2-40B4-BE49-F238E27FC236}">
                <a16:creationId xmlns:a16="http://schemas.microsoft.com/office/drawing/2014/main" id="{E62CF771-372A-42DF-AADC-FBF528897AE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63713" y="476250"/>
            <a:ext cx="5761037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Кирилица</a:t>
            </a:r>
            <a:endParaRPr lang="en-US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6327" name="Picture 7" descr="Cyrillic23">
            <a:extLst>
              <a:ext uri="{FF2B5EF4-FFF2-40B4-BE49-F238E27FC236}">
                <a16:creationId xmlns:a16="http://schemas.microsoft.com/office/drawing/2014/main" id="{3296F9D2-D268-45CF-AED7-A4B2E3B9A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786063"/>
            <a:ext cx="50403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8" name="Rectangle 8">
            <a:extLst>
              <a:ext uri="{FF2B5EF4-FFF2-40B4-BE49-F238E27FC236}">
                <a16:creationId xmlns:a16="http://schemas.microsoft.com/office/drawing/2014/main" id="{125B965A-79ED-4006-A8FA-99CDEA514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2500313"/>
            <a:ext cx="3214687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bg-BG" altLang="en-US" sz="2800"/>
              <a:t>Кирилицата е създадена в края на IX в. и се свързва с книжовници</a:t>
            </a:r>
          </a:p>
          <a:p>
            <a:pPr algn="ctr" eaLnBrk="1" hangingPunct="1">
              <a:spcBef>
                <a:spcPct val="20000"/>
              </a:spcBef>
            </a:pPr>
            <a:r>
              <a:rPr lang="bg-BG" altLang="en-US" sz="2800"/>
              <a:t>от Преславската книжовна школа.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24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WordArt 7">
            <a:extLst>
              <a:ext uri="{FF2B5EF4-FFF2-40B4-BE49-F238E27FC236}">
                <a16:creationId xmlns:a16="http://schemas.microsoft.com/office/drawing/2014/main" id="{B23DDB9E-6B17-42D9-A805-4B0421DDB92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27088" y="428625"/>
            <a:ext cx="7561262" cy="428148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108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Monotype Corsiva" panose="03010101010201010101" pitchFamily="66" charset="0"/>
              </a:rPr>
              <a:t>Учениците  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Monotype Corsiva" panose="03010101010201010101" pitchFamily="66" charset="0"/>
              </a:rPr>
              <a:t>на </a:t>
            </a:r>
          </a:p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Monotype Corsiva" panose="03010101010201010101" pitchFamily="66" charset="0"/>
              </a:rPr>
              <a:t>Кирил и Методий</a:t>
            </a:r>
            <a:endParaRPr lang="en-U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00FF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WordArt 5">
            <a:extLst>
              <a:ext uri="{FF2B5EF4-FFF2-40B4-BE49-F238E27FC236}">
                <a16:creationId xmlns:a16="http://schemas.microsoft.com/office/drawing/2014/main" id="{98CA1540-52E7-4C55-AB2A-48025559F2C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3850" y="765175"/>
            <a:ext cx="8534400" cy="12223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Климент, Наум, Сава, Горазд и Ангеларий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375" name="Picture 7" descr="07">
            <a:extLst>
              <a:ext uri="{FF2B5EF4-FFF2-40B4-BE49-F238E27FC236}">
                <a16:creationId xmlns:a16="http://schemas.microsoft.com/office/drawing/2014/main" id="{C3CCF52C-D15A-4F5B-951F-CCC8746A9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700213"/>
            <a:ext cx="5667375" cy="4752975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WordArt 4">
            <a:extLst>
              <a:ext uri="{FF2B5EF4-FFF2-40B4-BE49-F238E27FC236}">
                <a16:creationId xmlns:a16="http://schemas.microsoft.com/office/drawing/2014/main" id="{EF40E5C2-5C10-4F70-93CD-A8F142BD62A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00125" y="928688"/>
            <a:ext cx="7416800" cy="419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CC00"/>
                  </a:solidFill>
                  <a:round/>
                  <a:headEnd/>
                  <a:tailEnd/>
                </a:ln>
                <a:solidFill>
                  <a:srgbClr val="1818B4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Празник на </a:t>
            </a:r>
          </a:p>
          <a:p>
            <a:pPr algn="ctr"/>
            <a:r>
              <a:rPr lang="ru-RU" sz="3600" kern="10">
                <a:ln w="9525">
                  <a:solidFill>
                    <a:srgbClr val="CCCC00"/>
                  </a:solidFill>
                  <a:round/>
                  <a:headEnd/>
                  <a:tailEnd/>
                </a:ln>
                <a:solidFill>
                  <a:srgbClr val="1818B4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светите братя </a:t>
            </a:r>
          </a:p>
          <a:p>
            <a:pPr algn="ctr"/>
            <a:r>
              <a:rPr lang="ru-RU" sz="3600" kern="10">
                <a:ln w="9525">
                  <a:solidFill>
                    <a:srgbClr val="CCCC00"/>
                  </a:solidFill>
                  <a:round/>
                  <a:headEnd/>
                  <a:tailEnd/>
                </a:ln>
                <a:solidFill>
                  <a:srgbClr val="1818B4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Кирил и Методий</a:t>
            </a:r>
            <a:endParaRPr lang="en-US" sz="3600" kern="10">
              <a:ln w="9525">
                <a:solidFill>
                  <a:srgbClr val="CCCC00"/>
                </a:solidFill>
                <a:round/>
                <a:headEnd/>
                <a:tailEnd/>
              </a:ln>
              <a:solidFill>
                <a:srgbClr val="1818B4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>
            <a:extLst>
              <a:ext uri="{FF2B5EF4-FFF2-40B4-BE49-F238E27FC236}">
                <a16:creationId xmlns:a16="http://schemas.microsoft.com/office/drawing/2014/main" id="{642D1475-3E00-4DEF-811E-BE6878451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60350"/>
            <a:ext cx="8588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bg-BG" altLang="en-US" sz="4400" b="1" i="1"/>
              <a:t>Първо честване на празника</a:t>
            </a:r>
          </a:p>
        </p:txBody>
      </p:sp>
      <p:sp>
        <p:nvSpPr>
          <p:cNvPr id="60421" name="Rectangle 5">
            <a:extLst>
              <a:ext uri="{FF2B5EF4-FFF2-40B4-BE49-F238E27FC236}">
                <a16:creationId xmlns:a16="http://schemas.microsoft.com/office/drawing/2014/main" id="{7044CE73-D978-4B06-BF6E-BC9E1C305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28775"/>
            <a:ext cx="3725862" cy="457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n-US" sz="2800"/>
              <a:t>За първи път се чества на 11 май 1851г. в епархийското училище “Св. Св. Кирил и Методий” в гр. Пловдив по инициатива на Найден Геров.</a:t>
            </a:r>
          </a:p>
          <a:p>
            <a:pPr algn="ctr" eaLnBrk="1" hangingPunct="1">
              <a:spcBef>
                <a:spcPct val="50000"/>
              </a:spcBef>
              <a:buFontTx/>
              <a:buChar char="•"/>
            </a:pPr>
            <a:endParaRPr lang="bg-BG" altLang="en-US" sz="2800">
              <a:latin typeface="Arial" panose="020B0604020202020204" pitchFamily="34" charset="0"/>
            </a:endParaRPr>
          </a:p>
        </p:txBody>
      </p:sp>
      <p:pic>
        <p:nvPicPr>
          <p:cNvPr id="60423" name="Picture 7" descr="vazr1%20034">
            <a:extLst>
              <a:ext uri="{FF2B5EF4-FFF2-40B4-BE49-F238E27FC236}">
                <a16:creationId xmlns:a16="http://schemas.microsoft.com/office/drawing/2014/main" id="{F22D4BBC-90A6-4EFC-A48C-1E4319ED9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484313"/>
            <a:ext cx="3816350" cy="4824412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36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  <p:bldP spid="604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>
            <a:extLst>
              <a:ext uri="{FF2B5EF4-FFF2-40B4-BE49-F238E27FC236}">
                <a16:creationId xmlns:a16="http://schemas.microsoft.com/office/drawing/2014/main" id="{9A22616B-1999-4C1E-93AD-A7DCAE260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76250"/>
            <a:ext cx="81375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bg-BG" altLang="en-US" sz="4000" i="1"/>
              <a:t>Текст на всеучилищния химн</a:t>
            </a:r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07A32896-E465-4297-97A0-66B2D3619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57375"/>
            <a:ext cx="3025775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bg-BG" altLang="en-US" sz="2600"/>
              <a:t>През 1892 г. Стоян Михайловски написва текста на всеучилищния химн, познат на всеки българин с първия си стих </a:t>
            </a:r>
          </a:p>
          <a:p>
            <a:pPr algn="ctr" eaLnBrk="1" hangingPunct="1"/>
            <a:r>
              <a:rPr lang="bg-BG" altLang="en-US" sz="2600" i="1">
                <a:solidFill>
                  <a:srgbClr val="0066FF"/>
                </a:solidFill>
              </a:rPr>
              <a:t>“Върви, народе възродени.”</a:t>
            </a:r>
          </a:p>
        </p:txBody>
      </p:sp>
      <p:pic>
        <p:nvPicPr>
          <p:cNvPr id="61447" name="Picture 7" descr="1">
            <a:extLst>
              <a:ext uri="{FF2B5EF4-FFF2-40B4-BE49-F238E27FC236}">
                <a16:creationId xmlns:a16="http://schemas.microsoft.com/office/drawing/2014/main" id="{4EEAB27F-9EB0-4895-814B-9CC175FA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557338"/>
            <a:ext cx="3460750" cy="4618037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64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/>
      <p:bldP spid="614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460625-8F12-4B84-9693-CBE7F1C235FA}"/>
              </a:ext>
            </a:extLst>
          </p:cNvPr>
          <p:cNvGraphicFramePr>
            <a:graphicFrameLocks noGrp="1"/>
          </p:cNvGraphicFramePr>
          <p:nvPr/>
        </p:nvGraphicFramePr>
        <p:xfrm>
          <a:off x="1500188" y="795338"/>
          <a:ext cx="7858125" cy="6062662"/>
        </p:xfrm>
        <a:graphic>
          <a:graphicData uri="http://schemas.openxmlformats.org/drawingml/2006/table">
            <a:tbl>
              <a:tblPr/>
              <a:tblGrid>
                <a:gridCol w="3929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9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62662">
                <a:tc>
                  <a:txBody>
                    <a:bodyPr/>
                    <a:lstStyle/>
                    <a:p>
                      <a:r>
                        <a:rPr lang="ru-RU" sz="1100" dirty="0"/>
                        <a:t>Върви, народе възродени,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към светла бъднина върви,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с книжовността, таз сила нова,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ти чест и слава поднови!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Върви към мощната просвета!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В световните борби върви,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/от длъжност неизменна воден -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и Бог ще те благослови! /2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Напред! Науката е слънце,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което във душите грей!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Напред! Народността не пада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там, гдето знаньето живей!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Безвестен беше ти, безславен!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О, влез в историята веч,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/духовно покори страните,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които завладя със меч! /2 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Тъй солунските двама братя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насърчваха дедите ни...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О, минало незабравимо,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о, пресвещени старини!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България остана вярна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на достославний тоз завет -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/в тържествованье и в страданье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извърши подвизи безчет... /2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Да, родината ни години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пресветли преживя, в беда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неописуема изпадна,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но върши дълга си всегда!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 marL="27459" marR="27459" marT="13730" marB="137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Бе време, писмеността наша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кога обходи целий мир;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/за всесветовната просвета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тя бе неизчерпаем вир. /2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Бе и тъжовно робско време...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тогаз балканский храбър син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навеждаше лице под гнета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на отомански властелин...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Но винаги духът народен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подпорка търсеше у вас,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/о, мъдреци! През десет века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все жив остана ваший глас! /2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О вий, които цяло племе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извлякохте из мъртвина,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народен гений възкресихте -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заспал в глубока тъмнина.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Подвижници за права вяра,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сеятели на правда, мир,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/апостоли високославни,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звезди върху славянский мир, /2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бъдете преблагословени,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о вий, Методий и Кирил,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отци на българското знанье,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творци на наший говор мил!</a:t>
                      </a:r>
                      <a:br>
                        <a:rPr lang="ru-RU" sz="1100" dirty="0"/>
                      </a:br>
                      <a:br>
                        <a:rPr lang="ru-RU" sz="1100" dirty="0"/>
                      </a:br>
                      <a:r>
                        <a:rPr lang="ru-RU" sz="1100" dirty="0"/>
                        <a:t>Нек името ви да живее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във всенародната любов,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/речта ви мощна нек се помни</a:t>
                      </a:r>
                      <a:br>
                        <a:rPr lang="ru-RU" sz="1100" dirty="0"/>
                      </a:br>
                      <a:r>
                        <a:rPr lang="ru-RU" sz="1100" dirty="0"/>
                        <a:t>в славянството во век веков! /2</a:t>
                      </a:r>
                      <a:br>
                        <a:rPr lang="ru-RU" sz="1100" dirty="0"/>
                      </a:br>
                      <a:endParaRPr lang="ru-RU" sz="1100" dirty="0"/>
                    </a:p>
                  </a:txBody>
                  <a:tcPr marL="27459" marR="27459" marT="13730" marB="137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365" name="Picture 1" descr="Tyxo.bg counter">
            <a:extLst>
              <a:ext uri="{FF2B5EF4-FFF2-40B4-BE49-F238E27FC236}">
                <a16:creationId xmlns:a16="http://schemas.microsoft.com/office/drawing/2014/main" id="{04816713-E814-4C54-8977-F7C193D53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2" descr="Tyxo.bg counter">
            <a:extLst>
              <a:ext uri="{FF2B5EF4-FFF2-40B4-BE49-F238E27FC236}">
                <a16:creationId xmlns:a16="http://schemas.microsoft.com/office/drawing/2014/main" id="{3B97EF91-7269-4850-8AF8-9A926A793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91F62E-4874-4399-9ADF-D716A576548A}"/>
              </a:ext>
            </a:extLst>
          </p:cNvPr>
          <p:cNvSpPr/>
          <p:nvPr/>
        </p:nvSpPr>
        <p:spPr>
          <a:xfrm>
            <a:off x="-1606134" y="-10744110"/>
            <a:ext cx="11501867" cy="757130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Върви, народе възродени,</a:t>
            </a: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към светла бъднина върви,</a:t>
            </a: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книжовността, таз сила нова,</a:t>
            </a: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ти чест и слава поднови!</a:t>
            </a: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bg-BG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368" name="Rectangle 13">
            <a:extLst>
              <a:ext uri="{FF2B5EF4-FFF2-40B4-BE49-F238E27FC236}">
                <a16:creationId xmlns:a16="http://schemas.microsoft.com/office/drawing/2014/main" id="{FFB18C98-8068-422B-A0EF-3000BE902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938" y="285750"/>
            <a:ext cx="5661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bg-BG" altLang="en-US" sz="3200" b="1" i="1">
                <a:latin typeface="Monotype Corsiva" panose="03010101010201010101" pitchFamily="66" charset="0"/>
              </a:rPr>
              <a:t>Текст на всеучилищния химн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>
            <a:extLst>
              <a:ext uri="{FF2B5EF4-FFF2-40B4-BE49-F238E27FC236}">
                <a16:creationId xmlns:a16="http://schemas.microsoft.com/office/drawing/2014/main" id="{3634D5E4-3F4A-4C9E-A4AE-843328AFE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bg-BG" sz="4200" b="1" i="1" dirty="0">
                <a:solidFill>
                  <a:srgbClr val="1818B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Музика на химна</a:t>
            </a:r>
          </a:p>
        </p:txBody>
      </p:sp>
      <p:pic>
        <p:nvPicPr>
          <p:cNvPr id="63494" name="Picture 6" descr="K-P-12_Sn_01">
            <a:extLst>
              <a:ext uri="{FF2B5EF4-FFF2-40B4-BE49-F238E27FC236}">
                <a16:creationId xmlns:a16="http://schemas.microsoft.com/office/drawing/2014/main" id="{15DEE891-7C0D-4979-A547-55FCF924D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28775"/>
            <a:ext cx="3384550" cy="4046538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5" name="Rectangle 7">
            <a:extLst>
              <a:ext uri="{FF2B5EF4-FFF2-40B4-BE49-F238E27FC236}">
                <a16:creationId xmlns:a16="http://schemas.microsoft.com/office/drawing/2014/main" id="{B6FECA5B-3606-4009-BEB4-B54B5F05A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2060575"/>
            <a:ext cx="2211388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bg-BG" altLang="en-US" sz="2800">
                <a:solidFill>
                  <a:srgbClr val="0000FF"/>
                </a:solidFill>
              </a:rPr>
              <a:t>Панайот Пипков създава на 11.05.1900г. музиката към химна.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64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/>
      <p:bldP spid="634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news55kiril_metodii">
            <a:extLst>
              <a:ext uri="{FF2B5EF4-FFF2-40B4-BE49-F238E27FC236}">
                <a16:creationId xmlns:a16="http://schemas.microsoft.com/office/drawing/2014/main" id="{B8F0DC93-4CAE-4E8C-9F9F-9C190BFB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>
            <a:extLst>
              <a:ext uri="{FF2B5EF4-FFF2-40B4-BE49-F238E27FC236}">
                <a16:creationId xmlns:a16="http://schemas.microsoft.com/office/drawing/2014/main" id="{718AE359-D60A-443B-A698-58F8A20FCE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0063" y="2071688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bg-BG" sz="3800" dirty="0"/>
              <a:t>Изготвили: 12 Д към ППМГ „Акад. Никола Обрешков“ гр. Бургас</a:t>
            </a:r>
          </a:p>
        </p:txBody>
      </p:sp>
      <p:sp>
        <p:nvSpPr>
          <p:cNvPr id="18435" name="WordArt 6">
            <a:extLst>
              <a:ext uri="{FF2B5EF4-FFF2-40B4-BE49-F238E27FC236}">
                <a16:creationId xmlns:a16="http://schemas.microsoft.com/office/drawing/2014/main" id="{DB820038-B638-4127-A59B-482D262356B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00125" y="4000500"/>
            <a:ext cx="7477125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80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1"/>
              </a:gra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4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theme/theme1.xml><?xml version="1.0" encoding="utf-8"?>
<a:theme xmlns:a="http://schemas.openxmlformats.org/drawingml/2006/main" name="Галерия">
  <a:themeElements>
    <a:clrScheme name="Галери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и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и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08D880A2B199449C27A8E20BCF5FF2" ma:contentTypeVersion="13" ma:contentTypeDescription="Create a new document." ma:contentTypeScope="" ma:versionID="7f325b51b6d0d571748615bbfd02edd7">
  <xsd:schema xmlns:xsd="http://www.w3.org/2001/XMLSchema" xmlns:xs="http://www.w3.org/2001/XMLSchema" xmlns:p="http://schemas.microsoft.com/office/2006/metadata/properties" xmlns:ns3="15a85c25-035e-4a22-ba9f-40522e8d741c" xmlns:ns4="f55c13c4-03fe-4bc9-bf50-2f8efe206a78" targetNamespace="http://schemas.microsoft.com/office/2006/metadata/properties" ma:root="true" ma:fieldsID="c10a0c38c4ca50a6051ff61450ca8a1d" ns3:_="" ns4:_="">
    <xsd:import namespace="15a85c25-035e-4a22-ba9f-40522e8d741c"/>
    <xsd:import namespace="f55c13c4-03fe-4bc9-bf50-2f8efe206a7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a85c25-035e-4a22-ba9f-40522e8d7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c13c4-03fe-4bc9-bf50-2f8efe206a7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56F1EC-93DD-4921-8B67-4BBADBCDAC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a85c25-035e-4a22-ba9f-40522e8d741c"/>
    <ds:schemaRef ds:uri="f55c13c4-03fe-4bc9-bf50-2f8efe206a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195553-7B40-45C3-ADC3-F1D9AE3EDD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515ED1-BEFF-4327-A28E-ED36BB1EDB6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</TotalTime>
  <Words>635</Words>
  <Application>Microsoft Office PowerPoint</Application>
  <PresentationFormat>On-screen Show (4:3)</PresentationFormat>
  <Paragraphs>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Gill Sans MT</vt:lpstr>
      <vt:lpstr>Impact</vt:lpstr>
      <vt:lpstr>Monotype Corsiva</vt:lpstr>
      <vt:lpstr>Tahoma</vt:lpstr>
      <vt:lpstr>Times New Roman</vt:lpstr>
      <vt:lpstr>Галерия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Изготвили: 12 Д към ППМГ „Акад. Никола Обрешков“ гр. Бургас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sem.Velikovi</dc:creator>
  <cp:lastModifiedBy>Соня Димова</cp:lastModifiedBy>
  <cp:revision>5</cp:revision>
  <cp:lastPrinted>1601-01-01T00:00:00Z</cp:lastPrinted>
  <dcterms:created xsi:type="dcterms:W3CDTF">2009-04-29T16:17:33Z</dcterms:created>
  <dcterms:modified xsi:type="dcterms:W3CDTF">2020-05-23T11:58:33Z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  <property fmtid="{D5CDD505-2E9C-101B-9397-08002B2CF9AE}" pid="3" name="ContentTypeId">
    <vt:lpwstr>0x0101009608D880A2B199449C27A8E20BCF5FF2</vt:lpwstr>
  </property>
</Properties>
</file>